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3" r:id="rId2"/>
    <p:sldId id="392" r:id="rId3"/>
    <p:sldId id="256" r:id="rId4"/>
    <p:sldId id="263" r:id="rId5"/>
    <p:sldId id="262" r:id="rId6"/>
    <p:sldId id="257" r:id="rId7"/>
    <p:sldId id="258" r:id="rId8"/>
    <p:sldId id="259" r:id="rId9"/>
    <p:sldId id="269" r:id="rId10"/>
    <p:sldId id="268" r:id="rId11"/>
    <p:sldId id="364" r:id="rId12"/>
    <p:sldId id="394" r:id="rId13"/>
    <p:sldId id="366" r:id="rId14"/>
    <p:sldId id="395" r:id="rId15"/>
    <p:sldId id="3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34EB-A3F3-4E13-B34B-B4CE9C96B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C4E053-FE9F-445B-9CB4-4286324EC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6D5DF-22F5-492B-BD7A-A75A26E94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BD18-3A7C-41AF-A839-207B596D223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EEA4F-0EDC-484A-890E-E8F6B968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BCF72-E0CE-4339-9422-702163D20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5936-F3A3-4FEF-91C8-1D445034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91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AED36-9F55-48D3-9309-1A623C8A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5126E8-7D27-46B8-A1CC-D026DAB37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B158C-5084-4BFC-8DBB-9614533D2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BD18-3A7C-41AF-A839-207B596D223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17346-90B2-43F9-ADBC-965DEB789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27E2F-FE62-455D-AEA5-44FB9189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5936-F3A3-4FEF-91C8-1D445034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6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0C678B-D4F0-4451-A743-E998288DF7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9EC24-0490-4A73-AA43-3B4F25067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8882-6D68-46B9-882C-F2ED3BF0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BD18-3A7C-41AF-A839-207B596D223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B7295-6582-40A3-8A07-463C46472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801B7-7EEA-4750-B0FD-7BCEFEE6D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5936-F3A3-4FEF-91C8-1D445034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2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2BB65-3005-448B-8CBC-41A83AA8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A83C4-5A80-4D7C-BB61-EB487A3C4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6D170-ECF0-4204-A7BB-CE9A791B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BD18-3A7C-41AF-A839-207B596D223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0F402-728B-4407-A756-BEEA274A8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B47A9-CBB2-49F1-84AC-9B5AA1F2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5936-F3A3-4FEF-91C8-1D445034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40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96BBA-D10C-4C6B-AECF-D1A4F42F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AF5AF-8110-46FB-90D7-68ACED890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E9D04-A961-4945-8421-FB18F8B5D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BD18-3A7C-41AF-A839-207B596D223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1AA77-5B16-4E66-8F48-7FB6E6F20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EF5AD-53B1-4569-8D4E-EC407366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5936-F3A3-4FEF-91C8-1D445034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8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65E-DCAC-4E4C-847C-8D467C97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F3F35-7147-46C1-8A0D-8D17FEB47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6E979-030C-4D48-AEBD-656E04EDD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98684-E366-4BDC-8E41-91739D58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BD18-3A7C-41AF-A839-207B596D223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2DB5F-C82C-4E79-8EF5-E000CCE2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7C395-C13B-4E39-A0B2-F1110D77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5936-F3A3-4FEF-91C8-1D445034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8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CD41-646A-4772-8B01-06632B71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F46E9-BE84-4636-BEAE-1076A037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E6112-FF6F-4840-93D4-98A4852FA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F8407D-D5D8-47F4-925F-103BD1C76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00081-F071-4B23-A662-F01EA163A8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3C1C4C-E5C8-48E3-A189-9BB582B0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BD18-3A7C-41AF-A839-207B596D223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96328-EA39-4A37-BFF7-CD5176254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F00DA4-784F-4DC8-9856-BC97DC82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5936-F3A3-4FEF-91C8-1D445034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88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D1C1E-64ED-428F-89FC-1AF3C71F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56A987-73EE-45F4-BD2C-E0972D2C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BD18-3A7C-41AF-A839-207B596D223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8414F-25A0-437D-B59D-0017146E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2AAC5-A674-493D-836A-515A60ED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5936-F3A3-4FEF-91C8-1D445034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5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76F52-4B4E-4A4A-9CAD-A9434F854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BD18-3A7C-41AF-A839-207B596D223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F3052C-B61A-47FF-BADE-66B1B9409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75350-6F11-40A5-949C-C0BC6FA6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5936-F3A3-4FEF-91C8-1D445034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48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D770-16A8-4F90-974E-B49327943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5ABF-1542-4ABE-9F47-CAE0AF224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C204B-AC61-4861-8CFC-3D6E1BAD4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5C98D-3780-466A-8FF8-FCAA4B4F1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BD18-3A7C-41AF-A839-207B596D223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69E3A-8F24-4BBA-BA08-8186C50B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6243AC-0706-47E5-BDD2-A597C9F3B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5936-F3A3-4FEF-91C8-1D445034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9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E1D49-57DB-4294-87F8-71238E427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CA3ED-9207-46D5-8F88-C34D76C0D1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81691-03EB-41C7-A969-9EA7410EE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BD887-557B-418A-92FA-173341CE7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BD18-3A7C-41AF-A839-207B596D223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3CF17-B2FE-413C-938B-68B88023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B5918-F02C-4A28-86D8-F4946CAB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5936-F3A3-4FEF-91C8-1D445034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9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A1B7C0-F9C1-4910-A6EB-692C0675A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D71AE-E520-49B0-B86E-CCFDAA8D7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D12BC-4BE2-4AFC-B49E-E9DD17B0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1BD18-3A7C-41AF-A839-207B596D223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A76FB-9362-4882-BC54-FDA6290FA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C98A5-ABAE-422A-9DCF-9A181D3A1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B5936-F3A3-4FEF-91C8-1D445034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90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3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8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14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6A6617-0886-4C30-962B-AB95B79F4326}"/>
              </a:ext>
            </a:extLst>
          </p:cNvPr>
          <p:cNvSpPr/>
          <p:nvPr/>
        </p:nvSpPr>
        <p:spPr>
          <a:xfrm>
            <a:off x="357809" y="662722"/>
            <a:ext cx="104273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 front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physics the wave front of a time-varying field is the set of all points where the wave has the same phase.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C7A35B-30CA-46A8-A8EE-CA2BEFC2D8CB}"/>
              </a:ext>
            </a:extLst>
          </p:cNvPr>
          <p:cNvSpPr/>
          <p:nvPr/>
        </p:nvSpPr>
        <p:spPr>
          <a:xfrm>
            <a:off x="4285889" y="117828"/>
            <a:ext cx="1725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 22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2" descr="Wavefront | Evan's Space">
            <a:extLst>
              <a:ext uri="{FF2B5EF4-FFF2-40B4-BE49-F238E27FC236}">
                <a16:creationId xmlns:a16="http://schemas.microsoft.com/office/drawing/2014/main" id="{9ED6BE10-A4B9-4376-8E2D-FF11ED3ED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22" y="1493719"/>
            <a:ext cx="6127898" cy="2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1.1] Wavefronts &amp; Propagation of waves - YouTube">
            <a:extLst>
              <a:ext uri="{FF2B5EF4-FFF2-40B4-BE49-F238E27FC236}">
                <a16:creationId xmlns:a16="http://schemas.microsoft.com/office/drawing/2014/main" id="{2E8626F5-A8FF-465D-9A8B-C370FF3F1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38" y="3697357"/>
            <a:ext cx="5353975" cy="301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015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1C73DC59-5827-4F56-B3DA-F1996A5D3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357" y="132522"/>
            <a:ext cx="4754037" cy="665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84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33FEEF-8D96-490C-B254-642726277709}"/>
              </a:ext>
            </a:extLst>
          </p:cNvPr>
          <p:cNvSpPr/>
          <p:nvPr/>
        </p:nvSpPr>
        <p:spPr>
          <a:xfrm>
            <a:off x="530087" y="261731"/>
            <a:ext cx="1077401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fontAlgn="base" hangingPunct="0"/>
            <a:r>
              <a:rPr lang="en-US" sz="3200" dirty="0">
                <a:solidFill>
                  <a:srgbClr val="0000CC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20. Monochromatic green light, of wavelength 550 nm, illuminates two parallel narrow slits 7.70 mm apart. Calculate the angular deviation (θ in Fig. 35-10) of the third-order bright fringe (a) in radians and (b) in degrees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ABB02-89B7-4DD6-B1E9-87E2EDFF4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6" y="2286000"/>
            <a:ext cx="8931964" cy="43285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DE09035-A06D-4872-B392-6B598DD8D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83" y="0"/>
            <a:ext cx="5910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33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E5DD05-DB16-45C5-9E14-F8F27047F77E}"/>
              </a:ext>
            </a:extLst>
          </p:cNvPr>
          <p:cNvSpPr/>
          <p:nvPr/>
        </p:nvSpPr>
        <p:spPr>
          <a:xfrm>
            <a:off x="437321" y="278296"/>
            <a:ext cx="11092070" cy="2312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124460" lvl="0" algn="just" eaLnBrk="0" fontAlgn="base" hangingPunct="0">
              <a:lnSpc>
                <a:spcPct val="115000"/>
              </a:lnSpc>
            </a:pPr>
            <a:r>
              <a:rPr lang="en-US" sz="3200" dirty="0">
                <a:solidFill>
                  <a:srgbClr val="FF33CC"/>
                </a:solidFill>
                <a:latin typeface="Times New Roman"/>
                <a:ea typeface="Times New Roman" panose="02020603050405020304" pitchFamily="18" charset="0"/>
              </a:rPr>
              <a:t>93. If the distance between the first and tenth minima of a double-slit pattern is 18.0 mm and the slits are separated by 0.150 mm with the screen 50.0 cm from the slits, what is the wavelength of the light used?</a:t>
            </a:r>
            <a:endParaRPr lang="en-US" sz="4000" dirty="0">
              <a:solidFill>
                <a:srgbClr val="FF33CC"/>
              </a:solidFill>
              <a:latin typeface="Times New Roman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8984DBA-F441-4CE0-958A-B139962B4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406" y="0"/>
            <a:ext cx="5789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26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5960-0F63-41F3-BB28-371A962A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Additional problem:</a:t>
            </a:r>
            <a:br>
              <a:rPr lang="en-US" sz="2800" dirty="0">
                <a:solidFill>
                  <a:srgbClr val="00B0F0"/>
                </a:solidFill>
              </a:rPr>
            </a:br>
            <a:r>
              <a:rPr lang="en-US" sz="2800" dirty="0">
                <a:solidFill>
                  <a:srgbClr val="00B0F0"/>
                </a:solidFill>
              </a:rPr>
              <a:t>Sample problem 35.02, page: 1057</a:t>
            </a:r>
          </a:p>
        </p:txBody>
      </p:sp>
    </p:spTree>
    <p:extLst>
      <p:ext uri="{BB962C8B-B14F-4D97-AF65-F5344CB8AC3E}">
        <p14:creationId xmlns:p14="http://schemas.microsoft.com/office/powerpoint/2010/main" val="1955060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lane wave - YouTube">
            <a:extLst>
              <a:ext uri="{FF2B5EF4-FFF2-40B4-BE49-F238E27FC236}">
                <a16:creationId xmlns:a16="http://schemas.microsoft.com/office/drawing/2014/main" id="{B7C92535-7421-490E-A307-B4AEB0A10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378" y="1644195"/>
            <a:ext cx="3123409" cy="1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oyalty-Free Circular Waves Stock Images, Photos &amp; Vectors ...">
            <a:extLst>
              <a:ext uri="{FF2B5EF4-FFF2-40B4-BE49-F238E27FC236}">
                <a16:creationId xmlns:a16="http://schemas.microsoft.com/office/drawing/2014/main" id="{C6FADFD2-A8A9-4FA9-969F-4BAF19C06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889" y="4186125"/>
            <a:ext cx="2271919" cy="23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B00624-4040-4AF1-ACED-9E1350E581EE}"/>
              </a:ext>
            </a:extLst>
          </p:cNvPr>
          <p:cNvSpPr/>
          <p:nvPr/>
        </p:nvSpPr>
        <p:spPr>
          <a:xfrm>
            <a:off x="367230" y="669671"/>
            <a:ext cx="11082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CC"/>
                </a:solidFill>
                <a:latin typeface="Arial"/>
              </a:rPr>
              <a:t>A </a:t>
            </a:r>
            <a:r>
              <a:rPr lang="en-US" sz="2400" dirty="0">
                <a:solidFill>
                  <a:srgbClr val="FF0000"/>
                </a:solidFill>
                <a:latin typeface="Arial"/>
              </a:rPr>
              <a:t>plane wave </a:t>
            </a:r>
            <a:r>
              <a:rPr lang="en-US" sz="2400" dirty="0">
                <a:solidFill>
                  <a:srgbClr val="0000CC"/>
                </a:solidFill>
                <a:latin typeface="Arial"/>
              </a:rPr>
              <a:t>is a constant-frequency wave whose wave fronts are infinite parallel planes of constant peak-to-peak amplitude normal to the phase velocity vector.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096A5-2D3E-4679-8E31-735115A3C4AE}"/>
              </a:ext>
            </a:extLst>
          </p:cNvPr>
          <p:cNvSpPr/>
          <p:nvPr/>
        </p:nvSpPr>
        <p:spPr>
          <a:xfrm>
            <a:off x="465006" y="3770626"/>
            <a:ext cx="11092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</a:rPr>
              <a:t>Circular wave</a:t>
            </a:r>
            <a:r>
              <a:rPr lang="en-US" sz="2400" dirty="0">
                <a:solidFill>
                  <a:srgbClr val="CC0099"/>
                </a:solidFill>
                <a:latin typeface="arial" panose="020B0604020202020204" pitchFamily="34" charset="0"/>
              </a:rPr>
              <a:t> on the water surface generated by a small ball oscillating in the vertical direction.</a:t>
            </a:r>
            <a:endParaRPr lang="en-US" sz="2400" dirty="0">
              <a:solidFill>
                <a:srgbClr val="CC0099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C7A35B-30CA-46A8-A8EE-CA2BEFC2D8CB}"/>
              </a:ext>
            </a:extLst>
          </p:cNvPr>
          <p:cNvSpPr/>
          <p:nvPr/>
        </p:nvSpPr>
        <p:spPr>
          <a:xfrm>
            <a:off x="4285889" y="117828"/>
            <a:ext cx="1725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 22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49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CA8409-6F7F-48AA-B4C2-464B4C41AFB9}"/>
              </a:ext>
            </a:extLst>
          </p:cNvPr>
          <p:cNvSpPr/>
          <p:nvPr/>
        </p:nvSpPr>
        <p:spPr>
          <a:xfrm>
            <a:off x="315612" y="574641"/>
            <a:ext cx="69333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Huygens’ wave theory is based on a geometrical construction that allows us to tell where a given </a:t>
            </a: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wavefront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be at any time in the future if we</a:t>
            </a:r>
            <a:b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 its present position. </a:t>
            </a:r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Huygens’ principle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is:</a:t>
            </a:r>
            <a:b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AD6BDF-D987-4686-8DC9-D8DF0D06BE9F}"/>
              </a:ext>
            </a:extLst>
          </p:cNvPr>
          <p:cNvSpPr/>
          <p:nvPr/>
        </p:nvSpPr>
        <p:spPr>
          <a:xfrm>
            <a:off x="368621" y="2774708"/>
            <a:ext cx="66947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points on a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wavefront</a:t>
            </a: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 as point sources of spherical secondary wavelets. After a time </a:t>
            </a:r>
            <a:r>
              <a:rPr lang="en-US" sz="2400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 new position of the </a:t>
            </a:r>
            <a:r>
              <a:rPr lang="en-US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wavefront</a:t>
            </a: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be that of a surface tangent to these secondary wavelets.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B0716C-B03F-4949-824F-AB9BB301C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417" y="203118"/>
            <a:ext cx="5075583" cy="64517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FDBFA7-F7E5-41EC-B3A1-983726CF4B63}"/>
              </a:ext>
            </a:extLst>
          </p:cNvPr>
          <p:cNvSpPr/>
          <p:nvPr/>
        </p:nvSpPr>
        <p:spPr>
          <a:xfrm>
            <a:off x="368621" y="105038"/>
            <a:ext cx="26661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DC65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as a Wave</a:t>
            </a:r>
            <a:endParaRPr lang="en-US" dirty="0"/>
          </a:p>
        </p:txBody>
      </p:sp>
      <p:pic>
        <p:nvPicPr>
          <p:cNvPr id="1028" name="Picture 4" descr="New Page 1">
            <a:extLst>
              <a:ext uri="{FF2B5EF4-FFF2-40B4-BE49-F238E27FC236}">
                <a16:creationId xmlns:a16="http://schemas.microsoft.com/office/drawing/2014/main" id="{814AE866-7E44-480B-A37A-E05838F1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81" y="4526798"/>
            <a:ext cx="4070903" cy="233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260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6DBA2F-F53A-49C4-8901-C84046008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86" y="3441680"/>
            <a:ext cx="3110577" cy="3253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D4477-3AA8-4294-801F-A194E4FEE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201" y="230832"/>
            <a:ext cx="1919373" cy="64880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4180A5-21D6-40FD-9B72-235732E9B1E4}"/>
              </a:ext>
            </a:extLst>
          </p:cNvPr>
          <p:cNvSpPr/>
          <p:nvPr/>
        </p:nvSpPr>
        <p:spPr>
          <a:xfrm>
            <a:off x="401400" y="0"/>
            <a:ext cx="2534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DC65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Diffraction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AC7A01-C860-4FA7-BDE9-E942C717F7BA}"/>
              </a:ext>
            </a:extLst>
          </p:cNvPr>
          <p:cNvSpPr/>
          <p:nvPr/>
        </p:nvSpPr>
        <p:spPr>
          <a:xfrm>
            <a:off x="401400" y="461665"/>
            <a:ext cx="891487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 wave encounters a barrier that has an opening of dimensions similar to the wavelength, the part of the wave that passes through the opening will flare (spread) out—will </a:t>
            </a:r>
            <a:r>
              <a:rPr lang="en-US" sz="2400" i="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diffract</a:t>
            </a:r>
            <a:r>
              <a:rPr lang="en-US" sz="24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—into the region beyond the barrier. The flaring is consistent with the spreading of wavelets in the Huygens construction of Fig. 35-2. Diffraction occurs for waves of all types, not just light waves; Fig. 35-6 shows the diffraction of water waves traveling across the surface of water in a shallow tank.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093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E8C92B-22D5-4F96-A589-59DD1D1CE31B}"/>
              </a:ext>
            </a:extLst>
          </p:cNvPr>
          <p:cNvSpPr/>
          <p:nvPr/>
        </p:nvSpPr>
        <p:spPr>
          <a:xfrm>
            <a:off x="257718" y="234991"/>
            <a:ext cx="8357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A9C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35-2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E94A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YOUNG’S INTERFERENCE EXPERIMENT: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11275-9E68-42B4-AB0D-A0C1024E0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75" y="2145013"/>
            <a:ext cx="4566072" cy="41123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CABAAF-3402-415A-88AC-AF1F836E3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578" y="2645506"/>
            <a:ext cx="794337" cy="38773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28014C-23C0-42B6-9DE6-5318EBB19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689493" y="3538019"/>
            <a:ext cx="4726549" cy="1243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7F3370-4E33-430F-ADE3-5BE671821542}"/>
              </a:ext>
            </a:extLst>
          </p:cNvPr>
          <p:cNvSpPr txBox="1"/>
          <p:nvPr/>
        </p:nvSpPr>
        <p:spPr>
          <a:xfrm>
            <a:off x="225421" y="962588"/>
            <a:ext cx="9379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Monochromatic source: Light consists of one </a:t>
            </a:r>
            <a:r>
              <a:rPr lang="en-US" sz="2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colour</a:t>
            </a: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one wavelength.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EA317-1D56-4553-B69E-2963C5334F29}"/>
              </a:ext>
            </a:extLst>
          </p:cNvPr>
          <p:cNvSpPr txBox="1"/>
          <p:nvPr/>
        </p:nvSpPr>
        <p:spPr>
          <a:xfrm>
            <a:off x="254718" y="1388298"/>
            <a:ext cx="11672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Coherent source: Plane waves from the monochromatic source maintain a constant phase relation. If two waves are out of phase, this phase difference must not change with time.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C31B0-9857-4D8C-A2F6-A4E7ACB298D4}"/>
              </a:ext>
            </a:extLst>
          </p:cNvPr>
          <p:cNvSpPr txBox="1"/>
          <p:nvPr/>
        </p:nvSpPr>
        <p:spPr>
          <a:xfrm>
            <a:off x="254718" y="600686"/>
            <a:ext cx="7898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form Interference, the incident light satisfy two conditions: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A5ADC3-51B3-4481-B80F-BC1984022EF9}"/>
              </a:ext>
            </a:extLst>
          </p:cNvPr>
          <p:cNvSpPr txBox="1"/>
          <p:nvPr/>
        </p:nvSpPr>
        <p:spPr>
          <a:xfrm>
            <a:off x="557122" y="6257314"/>
            <a:ext cx="1888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diffracted wavs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68639-B8BD-4669-8072-9830ECBB3A67}"/>
              </a:ext>
            </a:extLst>
          </p:cNvPr>
          <p:cNvSpPr txBox="1"/>
          <p:nvPr/>
        </p:nvSpPr>
        <p:spPr>
          <a:xfrm>
            <a:off x="2488284" y="6257314"/>
            <a:ext cx="1888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diffracted wavs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3EF27A-A3DD-469D-8DE7-720E4867D24E}"/>
              </a:ext>
            </a:extLst>
          </p:cNvPr>
          <p:cNvSpPr txBox="1"/>
          <p:nvPr/>
        </p:nvSpPr>
        <p:spPr>
          <a:xfrm>
            <a:off x="4865173" y="6222899"/>
            <a:ext cx="1669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interference</a:t>
            </a:r>
          </a:p>
        </p:txBody>
      </p:sp>
    </p:spTree>
    <p:extLst>
      <p:ext uri="{BB962C8B-B14F-4D97-AF65-F5344CB8AC3E}">
        <p14:creationId xmlns:p14="http://schemas.microsoft.com/office/powerpoint/2010/main" val="197658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5FEB33-6D90-4135-937B-5C1817C06872}"/>
              </a:ext>
            </a:extLst>
          </p:cNvPr>
          <p:cNvSpPr/>
          <p:nvPr/>
        </p:nvSpPr>
        <p:spPr>
          <a:xfrm>
            <a:off x="211686" y="98519"/>
            <a:ext cx="3803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A9C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Locating the Fringes: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262D9D-C0C0-4A4E-928A-01D653EDB1DA}"/>
              </a:ext>
            </a:extLst>
          </p:cNvPr>
          <p:cNvSpPr/>
          <p:nvPr/>
        </p:nvSpPr>
        <p:spPr>
          <a:xfrm>
            <a:off x="211686" y="537272"/>
            <a:ext cx="11304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Length Difference: </a:t>
            </a:r>
            <a:r>
              <a:rPr lang="en-US" sz="24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phase difference between two waves can change if the waves travel paths of different lengths.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F1500-752B-484F-9418-181093F26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40" y="2384288"/>
            <a:ext cx="8176591" cy="4375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64F7654-D0CC-474E-B892-8B3B6DCB77CF}"/>
                  </a:ext>
                </a:extLst>
              </p:cNvPr>
              <p:cNvSpPr/>
              <p:nvPr/>
            </p:nvSpPr>
            <p:spPr>
              <a:xfrm>
                <a:off x="463826" y="1358312"/>
                <a:ext cx="1081377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231F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What appears at each point on the viewing screen in a Young’s double-slit</a:t>
                </a:r>
                <a:br>
                  <a:rPr lang="en-US" sz="2400" dirty="0">
                    <a:solidFill>
                      <a:srgbClr val="231F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400" dirty="0">
                    <a:solidFill>
                      <a:srgbClr val="231F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interference experiment is determined by the path length 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difference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:r>
                  <a:rPr lang="en-US" sz="2400" dirty="0">
                    <a:solidFill>
                      <a:srgbClr val="231F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br>
                  <a:rPr lang="en-US" sz="2400" dirty="0">
                    <a:solidFill>
                      <a:srgbClr val="231F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400" dirty="0">
                    <a:solidFill>
                      <a:srgbClr val="231F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rays reaching that point. </a:t>
                </a:r>
                <a:r>
                  <a:rPr lang="en-US" sz="2400" i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D</a:t>
                </a:r>
                <a:r>
                  <a:rPr lang="en-US" i="1" dirty="0">
                    <a:solidFill>
                      <a:srgbClr val="7030A0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sz="2400" i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d.</a:t>
                </a:r>
                <a:endParaRPr lang="en-US" sz="2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64F7654-D0CC-474E-B892-8B3B6DCB7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6" y="1358312"/>
                <a:ext cx="10813774" cy="1200329"/>
              </a:xfrm>
              <a:prstGeom prst="rect">
                <a:avLst/>
              </a:prstGeom>
              <a:blipFill>
                <a:blip r:embed="rId3"/>
                <a:stretch>
                  <a:fillRect l="-846" t="-3553" b="-1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0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20FDBF4-502B-43DE-ACC9-53E514315C97}"/>
                  </a:ext>
                </a:extLst>
              </p:cNvPr>
              <p:cNvSpPr/>
              <p:nvPr/>
            </p:nvSpPr>
            <p:spPr>
              <a:xfrm>
                <a:off x="3433067" y="1187747"/>
                <a:ext cx="2158011" cy="6260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20FDBF4-502B-43DE-ACC9-53E514315C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067" y="1187747"/>
                <a:ext cx="2158011" cy="626069"/>
              </a:xfrm>
              <a:prstGeom prst="rect">
                <a:avLst/>
              </a:prstGeom>
              <a:blipFill>
                <a:blip r:embed="rId2"/>
                <a:stretch>
                  <a:fillRect l="-4237" b="-7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91BC6C7-B100-448E-8C32-6B69495D9402}"/>
                  </a:ext>
                </a:extLst>
              </p:cNvPr>
              <p:cNvSpPr/>
              <p:nvPr/>
            </p:nvSpPr>
            <p:spPr>
              <a:xfrm>
                <a:off x="402042" y="1836526"/>
                <a:ext cx="581740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Path</m:t>
                    </m:r>
                    <m:r>
                      <a:rPr lang="en-US" sz="24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length</m:t>
                    </m:r>
                    <m:r>
                      <a:rPr lang="en-US" sz="24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difference</m:t>
                    </m:r>
                    <m:r>
                      <a:rPr lang="en-US" sz="24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∆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 = d sin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endParaRPr lang="en-US" sz="24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91BC6C7-B100-448E-8C32-6B69495D94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2" y="1836526"/>
                <a:ext cx="5817407" cy="461665"/>
              </a:xfrm>
              <a:prstGeom prst="rect">
                <a:avLst/>
              </a:prstGeom>
              <a:blipFill>
                <a:blip r:embed="rId3"/>
                <a:stretch>
                  <a:fillRect l="-314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4D76EB-BE25-4632-97B8-ED3D769578E1}"/>
                  </a:ext>
                </a:extLst>
              </p:cNvPr>
              <p:cNvSpPr/>
              <p:nvPr/>
            </p:nvSpPr>
            <p:spPr>
              <a:xfrm>
                <a:off x="402042" y="3728352"/>
                <a:ext cx="956545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 sin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4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m = 0, 1, 2, 3 . . .            (maxima-bright fringe)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4D76EB-BE25-4632-97B8-ED3D76957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2" y="3728352"/>
                <a:ext cx="9565458" cy="461665"/>
              </a:xfrm>
              <a:prstGeom prst="rect">
                <a:avLst/>
              </a:prstGeom>
              <a:blipFill>
                <a:blip r:embed="rId4"/>
                <a:stretch>
                  <a:fillRect l="-1020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6542B35-1D72-46EF-AA79-1EF320534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500" y="582806"/>
            <a:ext cx="5395500" cy="31020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B16449-F682-45F6-891D-98D8A1D4D94D}"/>
              </a:ext>
            </a:extLst>
          </p:cNvPr>
          <p:cNvSpPr/>
          <p:nvPr/>
        </p:nvSpPr>
        <p:spPr>
          <a:xfrm>
            <a:off x="0" y="76299"/>
            <a:ext cx="6515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 for maximum and minimum: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C2C7EF-1064-4EDC-A7AD-838D0160D354}"/>
                  </a:ext>
                </a:extLst>
              </p:cNvPr>
              <p:cNvSpPr/>
              <p:nvPr/>
            </p:nvSpPr>
            <p:spPr>
              <a:xfrm>
                <a:off x="462601" y="2402206"/>
                <a:ext cx="5395500" cy="633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 = 0, 2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en-US" sz="2400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0" smtClean="0">
                        <a:solidFill>
                          <a:srgbClr val="7030A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4 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en-US" sz="2400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6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en-US" sz="2400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………………..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C2C7EF-1064-4EDC-A7AD-838D0160D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01" y="2402206"/>
                <a:ext cx="5395500" cy="633187"/>
              </a:xfrm>
              <a:prstGeom prst="rect">
                <a:avLst/>
              </a:prstGeom>
              <a:blipFill>
                <a:blip r:embed="rId6"/>
                <a:stretch>
                  <a:fillRect b="-8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25D51A-4B3E-4C4E-8BA1-7C855875B9F6}"/>
                  </a:ext>
                </a:extLst>
              </p:cNvPr>
              <p:cNvSpPr/>
              <p:nvPr/>
            </p:nvSpPr>
            <p:spPr>
              <a:xfrm>
                <a:off x="429308" y="3080813"/>
                <a:ext cx="449039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 sin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2400" i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0,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2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3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,…………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25D51A-4B3E-4C4E-8BA1-7C855875B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08" y="3080813"/>
                <a:ext cx="4490394" cy="461665"/>
              </a:xfrm>
              <a:prstGeom prst="rect">
                <a:avLst/>
              </a:prstGeom>
              <a:blipFill>
                <a:blip r:embed="rId7"/>
                <a:stretch>
                  <a:fillRect l="-2035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07ECCC5-D1A6-4A93-B6E1-E90366F8E2C0}"/>
              </a:ext>
            </a:extLst>
          </p:cNvPr>
          <p:cNvSpPr/>
          <p:nvPr/>
        </p:nvSpPr>
        <p:spPr>
          <a:xfrm>
            <a:off x="158782" y="493006"/>
            <a:ext cx="9260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phase (Constructive interference): bright fringe (maxima)</a:t>
            </a: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C85239-DDCE-4DAD-A3DD-0A645329FB82}"/>
              </a:ext>
            </a:extLst>
          </p:cNvPr>
          <p:cNvSpPr/>
          <p:nvPr/>
        </p:nvSpPr>
        <p:spPr>
          <a:xfrm>
            <a:off x="158783" y="4328977"/>
            <a:ext cx="9260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 of phase (Destructive interference): dark fringe (minima)</a:t>
            </a:r>
            <a:endParaRPr lang="en-US" sz="2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E310FD2-FC62-4DFE-826F-2D7D9973BD52}"/>
                  </a:ext>
                </a:extLst>
              </p:cNvPr>
              <p:cNvSpPr/>
              <p:nvPr/>
            </p:nvSpPr>
            <p:spPr>
              <a:xfrm>
                <a:off x="402042" y="4925031"/>
                <a:ext cx="4814258" cy="633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 = 1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en-US" sz="2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400" b="0" smtClean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en-US" sz="2400" i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2400" i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5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en-US" sz="2400" i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…………..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E310FD2-FC62-4DFE-826F-2D7D9973B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2" y="4925031"/>
                <a:ext cx="4814258" cy="633058"/>
              </a:xfrm>
              <a:prstGeom prst="rect">
                <a:avLst/>
              </a:prstGeom>
              <a:blipFill>
                <a:blip r:embed="rId8"/>
                <a:stretch>
                  <a:fillRect b="-8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4F1A20D-1E23-4C13-9FDF-7091AE3CE4F6}"/>
                  </a:ext>
                </a:extLst>
              </p:cNvPr>
              <p:cNvSpPr/>
              <p:nvPr/>
            </p:nvSpPr>
            <p:spPr>
              <a:xfrm>
                <a:off x="402042" y="5573264"/>
                <a:ext cx="9565458" cy="613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 sin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4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(m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B0F0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4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sz="24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m = 0, 1, 2, 3 . . .      (minima-dark fringe)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4F1A20D-1E23-4C13-9FDF-7091AE3CE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2" y="5573264"/>
                <a:ext cx="9565458" cy="613886"/>
              </a:xfrm>
              <a:prstGeom prst="rect">
                <a:avLst/>
              </a:prstGeom>
              <a:blipFill>
                <a:blip r:embed="rId9"/>
                <a:stretch>
                  <a:fillRect l="-1020" b="-8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433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012754-CA04-4DD7-8DDD-E7620FAB214C}"/>
              </a:ext>
            </a:extLst>
          </p:cNvPr>
          <p:cNvSpPr/>
          <p:nvPr/>
        </p:nvSpPr>
        <p:spPr>
          <a:xfrm>
            <a:off x="132522" y="169064"/>
            <a:ext cx="4625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angle to any fringe:</a:t>
            </a: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5C7517-175B-4F96-A06E-5C19FCB7270C}"/>
                  </a:ext>
                </a:extLst>
              </p:cNvPr>
              <p:cNvSpPr txBox="1"/>
              <p:nvPr/>
            </p:nvSpPr>
            <p:spPr>
              <a:xfrm>
                <a:off x="179380" y="643626"/>
                <a:ext cx="62749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bright fringe: d sin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m = 0, 1, 2, 3 . . 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5C7517-175B-4F96-A06E-5C19FCB72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80" y="643626"/>
                <a:ext cx="6274905" cy="400110"/>
              </a:xfrm>
              <a:prstGeom prst="rect">
                <a:avLst/>
              </a:prstGeom>
              <a:blipFill>
                <a:blip r:embed="rId2"/>
                <a:stretch>
                  <a:fillRect l="-971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92E2E09-83CA-4C76-B471-B36F6FB02046}"/>
              </a:ext>
            </a:extLst>
          </p:cNvPr>
          <p:cNvSpPr/>
          <p:nvPr/>
        </p:nvSpPr>
        <p:spPr>
          <a:xfrm>
            <a:off x="317492" y="1092394"/>
            <a:ext cx="42550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m = 0: central maximum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C025255-1AA1-46AE-A4C7-832155BC2E25}"/>
                  </a:ext>
                </a:extLst>
              </p:cNvPr>
              <p:cNvSpPr/>
              <p:nvPr/>
            </p:nvSpPr>
            <p:spPr>
              <a:xfrm>
                <a:off x="559603" y="1497041"/>
                <a:ext cx="16514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 sin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(0)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C025255-1AA1-46AE-A4C7-832155BC2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03" y="1497041"/>
                <a:ext cx="1651414" cy="400110"/>
              </a:xfrm>
              <a:prstGeom prst="rect">
                <a:avLst/>
              </a:prstGeom>
              <a:blipFill>
                <a:blip r:embed="rId3"/>
                <a:stretch>
                  <a:fillRect l="-4059" t="-10769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10D115C-2141-4DD0-899E-604CE32D116E}"/>
                  </a:ext>
                </a:extLst>
              </p:cNvPr>
              <p:cNvSpPr/>
              <p:nvPr/>
            </p:nvSpPr>
            <p:spPr>
              <a:xfrm>
                <a:off x="2640711" y="1523546"/>
                <a:ext cx="11432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0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10D115C-2141-4DD0-899E-604CE32D1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711" y="1523546"/>
                <a:ext cx="1143262" cy="400110"/>
              </a:xfrm>
              <a:prstGeom prst="rect">
                <a:avLst/>
              </a:prstGeom>
              <a:blipFill>
                <a:blip r:embed="rId4"/>
                <a:stretch>
                  <a:fillRect l="-5319" t="-10606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C366100-9108-4947-B5C1-74D23FABF998}"/>
                  </a:ext>
                </a:extLst>
              </p:cNvPr>
              <p:cNvSpPr/>
              <p:nvPr/>
            </p:nvSpPr>
            <p:spPr>
              <a:xfrm>
                <a:off x="4588343" y="1497041"/>
                <a:ext cx="150765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C366100-9108-4947-B5C1-74D23FABF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343" y="1497041"/>
                <a:ext cx="1507657" cy="400110"/>
              </a:xfrm>
              <a:prstGeom prst="rect">
                <a:avLst/>
              </a:prstGeom>
              <a:blipFill>
                <a:blip r:embed="rId5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E1B33B6-818F-4EB2-9BC1-8FD0D2B5CDCA}"/>
                  </a:ext>
                </a:extLst>
              </p:cNvPr>
              <p:cNvSpPr/>
              <p:nvPr/>
            </p:nvSpPr>
            <p:spPr>
              <a:xfrm>
                <a:off x="6440556" y="1497041"/>
                <a:ext cx="7585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0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E1B33B6-818F-4EB2-9BC1-8FD0D2B5C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556" y="1497041"/>
                <a:ext cx="758541" cy="400110"/>
              </a:xfrm>
              <a:prstGeom prst="rect">
                <a:avLst/>
              </a:prstGeom>
              <a:blipFill>
                <a:blip r:embed="rId6"/>
                <a:stretch>
                  <a:fillRect t="-7692" r="-7258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ED7EF4A-D395-41E7-8F8F-BE5B89BE0FC0}"/>
              </a:ext>
            </a:extLst>
          </p:cNvPr>
          <p:cNvSpPr/>
          <p:nvPr/>
        </p:nvSpPr>
        <p:spPr>
          <a:xfrm>
            <a:off x="317492" y="1989930"/>
            <a:ext cx="5447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m = 1: first bright fringe/ first maxima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4373AD-DFDF-4DBE-9AD9-2D4DD262A4F6}"/>
                  </a:ext>
                </a:extLst>
              </p:cNvPr>
              <p:cNvSpPr/>
              <p:nvPr/>
            </p:nvSpPr>
            <p:spPr>
              <a:xfrm>
                <a:off x="736411" y="2390040"/>
                <a:ext cx="170861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 sin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1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4373AD-DFDF-4DBE-9AD9-2D4DD262A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11" y="2390040"/>
                <a:ext cx="1708615" cy="400110"/>
              </a:xfrm>
              <a:prstGeom prst="rect">
                <a:avLst/>
              </a:prstGeom>
              <a:blipFill>
                <a:blip r:embed="rId7"/>
                <a:stretch>
                  <a:fillRect l="-392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1DD878D-88DB-4D3E-93FF-8577E29AD0A1}"/>
                  </a:ext>
                </a:extLst>
              </p:cNvPr>
              <p:cNvSpPr/>
              <p:nvPr/>
            </p:nvSpPr>
            <p:spPr>
              <a:xfrm>
                <a:off x="2656445" y="2366637"/>
                <a:ext cx="1481496" cy="446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sz="2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1DD878D-88DB-4D3E-93FF-8577E29AD0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445" y="2366637"/>
                <a:ext cx="1481496" cy="446917"/>
              </a:xfrm>
              <a:prstGeom prst="rect">
                <a:avLst/>
              </a:prstGeom>
              <a:blipFill>
                <a:blip r:embed="rId8"/>
                <a:stretch>
                  <a:fillRect l="-4527" t="-4054"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D79FB84-0100-4683-AC1A-7FB4911A7D4E}"/>
                  </a:ext>
                </a:extLst>
              </p:cNvPr>
              <p:cNvSpPr/>
              <p:nvPr/>
            </p:nvSpPr>
            <p:spPr>
              <a:xfrm>
                <a:off x="4237160" y="2388997"/>
                <a:ext cx="2210022" cy="446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sz="2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box>
                          <m:boxPr>
                            <m:ctrlP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box>
                      </m:e>
                    </m:func>
                  </m:oMath>
                </a14:m>
                <a:r>
                  <a:rPr lang="en-US" sz="2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D79FB84-0100-4683-AC1A-7FB4911A7D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160" y="2388997"/>
                <a:ext cx="2210022" cy="446917"/>
              </a:xfrm>
              <a:prstGeom prst="rect">
                <a:avLst/>
              </a:prstGeom>
              <a:blipFill>
                <a:blip r:embed="rId9"/>
                <a:stretch>
                  <a:fillRect t="-5479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1A029FF-6A37-47D5-A6D3-2BA079FEF2D9}"/>
              </a:ext>
            </a:extLst>
          </p:cNvPr>
          <p:cNvSpPr/>
          <p:nvPr/>
        </p:nvSpPr>
        <p:spPr>
          <a:xfrm>
            <a:off x="317491" y="2842322"/>
            <a:ext cx="61230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 m = 2: second bright fringe/ second maxima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3CE66EE-C999-4595-A6C0-258175651010}"/>
                  </a:ext>
                </a:extLst>
              </p:cNvPr>
              <p:cNvSpPr/>
              <p:nvPr/>
            </p:nvSpPr>
            <p:spPr>
              <a:xfrm>
                <a:off x="787588" y="3242432"/>
                <a:ext cx="170861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 sin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2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3CE66EE-C999-4595-A6C0-258175651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88" y="3242432"/>
                <a:ext cx="1708615" cy="400110"/>
              </a:xfrm>
              <a:prstGeom prst="rect">
                <a:avLst/>
              </a:prstGeom>
              <a:blipFill>
                <a:blip r:embed="rId10"/>
                <a:stretch>
                  <a:fillRect l="-3571" t="-10606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8E8710C-858F-489C-AE39-8AF31E756C35}"/>
                  </a:ext>
                </a:extLst>
              </p:cNvPr>
              <p:cNvSpPr/>
              <p:nvPr/>
            </p:nvSpPr>
            <p:spPr>
              <a:xfrm>
                <a:off x="2640711" y="3273474"/>
                <a:ext cx="1481496" cy="446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8E8710C-858F-489C-AE39-8AF31E756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711" y="3273474"/>
                <a:ext cx="1481496" cy="446917"/>
              </a:xfrm>
              <a:prstGeom prst="rect">
                <a:avLst/>
              </a:prstGeom>
              <a:blipFill>
                <a:blip r:embed="rId11"/>
                <a:stretch>
                  <a:fillRect l="-4115" t="-5479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59E4776-3A9F-4DC0-A099-772EF958607C}"/>
                  </a:ext>
                </a:extLst>
              </p:cNvPr>
              <p:cNvSpPr/>
              <p:nvPr/>
            </p:nvSpPr>
            <p:spPr>
              <a:xfrm>
                <a:off x="4237160" y="3240345"/>
                <a:ext cx="2210022" cy="446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box>
                          <m:box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box>
                      </m:e>
                    </m:func>
                  </m:oMath>
                </a14:m>
                <a:r>
                  <a:rPr lang="en-US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59E4776-3A9F-4DC0-A099-772EF9586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160" y="3240345"/>
                <a:ext cx="2210022" cy="446917"/>
              </a:xfrm>
              <a:prstGeom prst="rect">
                <a:avLst/>
              </a:prstGeom>
              <a:blipFill>
                <a:blip r:embed="rId12"/>
                <a:stretch>
                  <a:fillRect t="-5479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5988DBC-5B4D-41F1-A71A-0D9AF231DC3B}"/>
                  </a:ext>
                </a:extLst>
              </p:cNvPr>
              <p:cNvSpPr/>
              <p:nvPr/>
            </p:nvSpPr>
            <p:spPr>
              <a:xfrm>
                <a:off x="179380" y="3771301"/>
                <a:ext cx="6480875" cy="526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dark fringe: d sin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(m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m = 0, 1, 2, 3 . . .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5988DBC-5B4D-41F1-A71A-0D9AF231DC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80" y="3771301"/>
                <a:ext cx="6480875" cy="526939"/>
              </a:xfrm>
              <a:prstGeom prst="rect">
                <a:avLst/>
              </a:prstGeom>
              <a:blipFill>
                <a:blip r:embed="rId13"/>
                <a:stretch>
                  <a:fillRect l="-940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80E3DCC6-878F-4958-8F44-13AA4BEDE2EF}"/>
              </a:ext>
            </a:extLst>
          </p:cNvPr>
          <p:cNvSpPr/>
          <p:nvPr/>
        </p:nvSpPr>
        <p:spPr>
          <a:xfrm>
            <a:off x="317491" y="4259298"/>
            <a:ext cx="5447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m = 0: first dark fringe/ first minima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2FB376D-D8A4-4D34-97DE-1B5B2A22D10C}"/>
                  </a:ext>
                </a:extLst>
              </p:cNvPr>
              <p:cNvSpPr/>
              <p:nvPr/>
            </p:nvSpPr>
            <p:spPr>
              <a:xfrm>
                <a:off x="683355" y="4667252"/>
                <a:ext cx="2121093" cy="526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 sin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(0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B0F0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2FB376D-D8A4-4D34-97DE-1B5B2A22D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55" y="4667252"/>
                <a:ext cx="2121093" cy="526939"/>
              </a:xfrm>
              <a:prstGeom prst="rect">
                <a:avLst/>
              </a:prstGeom>
              <a:blipFill>
                <a:blip r:embed="rId14"/>
                <a:stretch>
                  <a:fillRect l="-2874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9D8A4DF-C2BD-401C-973E-242654E1F3FA}"/>
                  </a:ext>
                </a:extLst>
              </p:cNvPr>
              <p:cNvSpPr/>
              <p:nvPr/>
            </p:nvSpPr>
            <p:spPr>
              <a:xfrm>
                <a:off x="5329394" y="4760382"/>
                <a:ext cx="1934817" cy="446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sz="20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sz="20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box>
                          <m:boxPr>
                            <m:ctrlP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box>
                      </m:e>
                    </m:func>
                    <m:r>
                      <m:rPr>
                        <m:nor/>
                      </m:rPr>
                      <a:rPr lang="en-US" sz="200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9D8A4DF-C2BD-401C-973E-242654E1F3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394" y="4760382"/>
                <a:ext cx="1934817" cy="446917"/>
              </a:xfrm>
              <a:prstGeom prst="rect">
                <a:avLst/>
              </a:prstGeom>
              <a:blipFill>
                <a:blip r:embed="rId15"/>
                <a:stretch>
                  <a:fillRect t="-5479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6CB8DB-C6FA-4B12-8ED5-1CE07E374D7E}"/>
                  </a:ext>
                </a:extLst>
              </p:cNvPr>
              <p:cNvSpPr/>
              <p:nvPr/>
            </p:nvSpPr>
            <p:spPr>
              <a:xfrm>
                <a:off x="3212342" y="4659408"/>
                <a:ext cx="1545188" cy="544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en-US" sz="2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den>
                    </m:f>
                    <m:r>
                      <a:rPr lang="en-US" sz="20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6CB8DB-C6FA-4B12-8ED5-1CE07E374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342" y="4659408"/>
                <a:ext cx="1545188" cy="544573"/>
              </a:xfrm>
              <a:prstGeom prst="rect">
                <a:avLst/>
              </a:prstGeom>
              <a:blipFill>
                <a:blip r:embed="rId16"/>
                <a:stretch>
                  <a:fillRect l="-434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6D542D1D-B91D-4A52-BB7B-91D5E29342F9}"/>
              </a:ext>
            </a:extLst>
          </p:cNvPr>
          <p:cNvSpPr/>
          <p:nvPr/>
        </p:nvSpPr>
        <p:spPr>
          <a:xfrm>
            <a:off x="317491" y="5202035"/>
            <a:ext cx="5447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m = 1: second dark fringe/ second minima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F37BAB-37BE-43DF-8B36-3F38312C7F96}"/>
                  </a:ext>
                </a:extLst>
              </p:cNvPr>
              <p:cNvSpPr/>
              <p:nvPr/>
            </p:nvSpPr>
            <p:spPr>
              <a:xfrm>
                <a:off x="683355" y="5563694"/>
                <a:ext cx="2121093" cy="526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 sin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(1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7030A0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F37BAB-37BE-43DF-8B36-3F38312C7F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55" y="5563694"/>
                <a:ext cx="2121093" cy="526939"/>
              </a:xfrm>
              <a:prstGeom prst="rect">
                <a:avLst/>
              </a:prstGeom>
              <a:blipFill>
                <a:blip r:embed="rId17"/>
                <a:stretch>
                  <a:fillRect l="-2874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EC138D3-EF4C-4E3E-AEF2-18A875DCE81B}"/>
                  </a:ext>
                </a:extLst>
              </p:cNvPr>
              <p:cNvSpPr/>
              <p:nvPr/>
            </p:nvSpPr>
            <p:spPr>
              <a:xfrm>
                <a:off x="3149611" y="5582476"/>
                <a:ext cx="1670650" cy="542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 sin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en-US" sz="2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7030A0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EC138D3-EF4C-4E3E-AEF2-18A875DCE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611" y="5582476"/>
                <a:ext cx="1670650" cy="542969"/>
              </a:xfrm>
              <a:prstGeom prst="rect">
                <a:avLst/>
              </a:prstGeom>
              <a:blipFill>
                <a:blip r:embed="rId18"/>
                <a:stretch>
                  <a:fillRect l="-4015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659034D-7F62-4365-BDE0-CD668AB1F1F9}"/>
                  </a:ext>
                </a:extLst>
              </p:cNvPr>
              <p:cNvSpPr/>
              <p:nvPr/>
            </p:nvSpPr>
            <p:spPr>
              <a:xfrm>
                <a:off x="5329394" y="5642498"/>
                <a:ext cx="1934817" cy="446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box>
                          <m:box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box>
                      </m:e>
                    </m:func>
                    <m:r>
                      <m:rPr>
                        <m:nor/>
                      </m:rPr>
                      <a:rPr lang="en-US" sz="2000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659034D-7F62-4365-BDE0-CD668AB1F1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394" y="5642498"/>
                <a:ext cx="1934817" cy="446917"/>
              </a:xfrm>
              <a:prstGeom prst="rect">
                <a:avLst/>
              </a:prstGeom>
              <a:blipFill>
                <a:blip r:embed="rId19"/>
                <a:stretch>
                  <a:fillRect t="-5479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B3FFD8F-35A3-4EF5-88B1-B2BE0A656440}"/>
              </a:ext>
            </a:extLst>
          </p:cNvPr>
          <p:cNvSpPr/>
          <p:nvPr/>
        </p:nvSpPr>
        <p:spPr>
          <a:xfrm>
            <a:off x="317491" y="6008428"/>
            <a:ext cx="5447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 m = 2: third dark fringe/ third minima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6B5759B-8B7A-4CA0-8568-ABCBB73E643B}"/>
                  </a:ext>
                </a:extLst>
              </p:cNvPr>
              <p:cNvSpPr/>
              <p:nvPr/>
            </p:nvSpPr>
            <p:spPr>
              <a:xfrm>
                <a:off x="736411" y="6351341"/>
                <a:ext cx="2121093" cy="526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 sin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(2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B050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6B5759B-8B7A-4CA0-8568-ABCBB73E64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11" y="6351341"/>
                <a:ext cx="2121093" cy="526939"/>
              </a:xfrm>
              <a:prstGeom prst="rect">
                <a:avLst/>
              </a:prstGeom>
              <a:blipFill>
                <a:blip r:embed="rId20"/>
                <a:stretch>
                  <a:fillRect l="-3161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13CCBA5-C908-40CB-AFCA-B92961BAC580}"/>
                  </a:ext>
                </a:extLst>
              </p:cNvPr>
              <p:cNvSpPr/>
              <p:nvPr/>
            </p:nvSpPr>
            <p:spPr>
              <a:xfrm>
                <a:off x="3212342" y="6280269"/>
                <a:ext cx="1670650" cy="542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 sin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en-US" sz="20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B050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13CCBA5-C908-40CB-AFCA-B92961BAC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342" y="6280269"/>
                <a:ext cx="1670650" cy="542969"/>
              </a:xfrm>
              <a:prstGeom prst="rect">
                <a:avLst/>
              </a:prstGeom>
              <a:blipFill>
                <a:blip r:embed="rId21"/>
                <a:stretch>
                  <a:fillRect l="-4015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DD6B395-7D67-498C-910F-8C25BBE8A3BB}"/>
                  </a:ext>
                </a:extLst>
              </p:cNvPr>
              <p:cNvSpPr/>
              <p:nvPr/>
            </p:nvSpPr>
            <p:spPr>
              <a:xfrm>
                <a:off x="5342171" y="6337010"/>
                <a:ext cx="1934817" cy="446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sz="2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sz="2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box>
                          <m:box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box>
                      </m:e>
                    </m:func>
                    <m:r>
                      <m:rPr>
                        <m:nor/>
                      </m:rPr>
                      <a:rPr lang="en-US" sz="2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DD6B395-7D67-498C-910F-8C25BBE8A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171" y="6337010"/>
                <a:ext cx="1934817" cy="446917"/>
              </a:xfrm>
              <a:prstGeom prst="rect">
                <a:avLst/>
              </a:prstGeom>
              <a:blipFill>
                <a:blip r:embed="rId22"/>
                <a:stretch>
                  <a:fillRect t="-5479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FE69ED67-BA48-4413-8578-FFB3D0FB321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56318" y="1018586"/>
            <a:ext cx="1162050" cy="49815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DC3568A-2854-4186-B114-DB383F0DCE7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12420" y="1934426"/>
            <a:ext cx="2562225" cy="33623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A49F9CC-DA43-421C-BE14-3DD5CC4E1517}"/>
              </a:ext>
            </a:extLst>
          </p:cNvPr>
          <p:cNvSpPr txBox="1"/>
          <p:nvPr/>
        </p:nvSpPr>
        <p:spPr>
          <a:xfrm>
            <a:off x="10343697" y="3457876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Central maximum</a:t>
            </a:r>
          </a:p>
        </p:txBody>
      </p:sp>
    </p:spTree>
    <p:extLst>
      <p:ext uri="{BB962C8B-B14F-4D97-AF65-F5344CB8AC3E}">
        <p14:creationId xmlns:p14="http://schemas.microsoft.com/office/powerpoint/2010/main" val="113230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2C670CE6-4AAB-462E-B1C2-F3B367EFE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03" y="106018"/>
            <a:ext cx="4724351" cy="659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27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86DCD58A38264EA2006590E480489B" ma:contentTypeVersion="4" ma:contentTypeDescription="Create a new document." ma:contentTypeScope="" ma:versionID="f361e67a103f7b186226d74d81b465cb">
  <xsd:schema xmlns:xsd="http://www.w3.org/2001/XMLSchema" xmlns:xs="http://www.w3.org/2001/XMLSchema" xmlns:p="http://schemas.microsoft.com/office/2006/metadata/properties" xmlns:ns2="a12ddc03-b357-499c-864f-c6204d3dd0f9" targetNamespace="http://schemas.microsoft.com/office/2006/metadata/properties" ma:root="true" ma:fieldsID="902c0b63b2fb4e35a9a9cd4607726096" ns2:_="">
    <xsd:import namespace="a12ddc03-b357-499c-864f-c6204d3dd0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2ddc03-b357-499c-864f-c6204d3dd0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0717EFD-21E9-4409-8C5E-9737C2346600}"/>
</file>

<file path=customXml/itemProps2.xml><?xml version="1.0" encoding="utf-8"?>
<ds:datastoreItem xmlns:ds="http://schemas.openxmlformats.org/officeDocument/2006/customXml" ds:itemID="{6BD4D3B9-40C8-41DE-A261-69ACAE2A7825}"/>
</file>

<file path=customXml/itemProps3.xml><?xml version="1.0" encoding="utf-8"?>
<ds:datastoreItem xmlns:ds="http://schemas.openxmlformats.org/officeDocument/2006/customXml" ds:itemID="{8088E6A0-36AD-4B1A-9998-E2767A708A3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</TotalTime>
  <Words>834</Words>
  <Application>Microsoft Office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problem: Sample problem 35.02, page: 1057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Md. Nurul Kabir Bhuiyan</dc:creator>
  <cp:lastModifiedBy>Dr. Md. Nurul Kabir Bhuiyan</cp:lastModifiedBy>
  <cp:revision>126</cp:revision>
  <dcterms:created xsi:type="dcterms:W3CDTF">2020-03-21T14:20:57Z</dcterms:created>
  <dcterms:modified xsi:type="dcterms:W3CDTF">2021-10-28T13:59:46Z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0x0101000386DCD58A38264EA2006590E480489B</vt:lpwstr>
  </property>
</Properties>
</file>